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>
    <p:restoredLeft sz="15531" autoAdjust="0"/>
    <p:restoredTop sz="94660"/>
  </p:normalViewPr>
  <p:slideViewPr>
    <p:cSldViewPr>
      <p:cViewPr varScale="1">
        <p:scale>
          <a:sx n="72" d="100"/>
          <a:sy n="72" d="100"/>
        </p:scale>
        <p:origin x="-1080" y="-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audio1.wav>
</file>

<file path=ppt/media/audio10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188209" y="185420"/>
            <a:ext cx="4767580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2/22/2021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2/22/2021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2/22/2021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2/22/2021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2/22/2021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164591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2100" y="406400"/>
            <a:ext cx="3479800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06070" y="1557020"/>
            <a:ext cx="8531859" cy="1610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2/22/2021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0.wa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5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6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7.wav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8.wav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9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76400" y="2514600"/>
            <a:ext cx="617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200" b="1" dirty="0" smtClean="0">
                <a:latin typeface="Algerian" pitchFamily="82" charset="0"/>
              </a:rPr>
              <a:t>LOGIC GATES</a:t>
            </a:r>
            <a:endParaRPr lang="en-US" sz="7200" b="1" dirty="0">
              <a:latin typeface="Algerian" pitchFamily="82" charset="0"/>
            </a:endParaRPr>
          </a:p>
        </p:txBody>
      </p:sp>
      <p:pic>
        <p:nvPicPr>
          <p:cNvPr id="5" name="~PP1198.WAV">
            <a:hlinkClick r:id="" action="ppaction://media"/>
          </p:cNvPr>
          <p:cNvPicPr>
            <a:picLocks noRot="1" noChangeAspect="1"/>
          </p:cNvPicPr>
          <p:nvPr>
            <a:wavAudioFile r:embed="rId1" name="~PP1198.WAV"/>
          </p:nvPr>
        </p:nvPicPr>
        <p:blipFill>
          <a:blip r:embed="rId3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30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778250" y="406400"/>
            <a:ext cx="272923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10" dirty="0">
                <a:latin typeface="Arial"/>
                <a:cs typeface="Arial"/>
              </a:rPr>
              <a:t>XNOR</a:t>
            </a:r>
            <a:r>
              <a:rPr sz="4000" spc="-100" dirty="0">
                <a:latin typeface="Arial"/>
                <a:cs typeface="Arial"/>
              </a:rPr>
              <a:t> </a:t>
            </a:r>
            <a:r>
              <a:rPr sz="4000" spc="-5" dirty="0">
                <a:latin typeface="Arial"/>
                <a:cs typeface="Arial"/>
              </a:rPr>
              <a:t>Gate</a:t>
            </a:r>
            <a:endParaRPr sz="40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24096" y="2901191"/>
            <a:ext cx="4280983" cy="355840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12420" y="1705609"/>
            <a:ext cx="839089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9695" marR="5080" indent="-8763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Times New Roman"/>
                <a:cs typeface="Times New Roman"/>
              </a:rPr>
              <a:t>The exclusive-nor </a:t>
            </a:r>
            <a:r>
              <a:rPr sz="2800" b="1" dirty="0">
                <a:latin typeface="Times New Roman"/>
                <a:cs typeface="Times New Roman"/>
              </a:rPr>
              <a:t>gate or </a:t>
            </a:r>
            <a:r>
              <a:rPr sz="2800" b="1" spc="-5" dirty="0">
                <a:latin typeface="Times New Roman"/>
                <a:cs typeface="Times New Roman"/>
              </a:rPr>
              <a:t>xnor </a:t>
            </a:r>
            <a:r>
              <a:rPr sz="2800" b="1" dirty="0">
                <a:latin typeface="Times New Roman"/>
                <a:cs typeface="Times New Roman"/>
              </a:rPr>
              <a:t>is </a:t>
            </a:r>
            <a:r>
              <a:rPr sz="2800" b="1" spc="-5" dirty="0">
                <a:latin typeface="Times New Roman"/>
                <a:cs typeface="Times New Roman"/>
              </a:rPr>
              <a:t>logically equivalent to </a:t>
            </a:r>
            <a:r>
              <a:rPr sz="2800" b="1" spc="-685" dirty="0">
                <a:latin typeface="Times New Roman"/>
                <a:cs typeface="Times New Roman"/>
              </a:rPr>
              <a:t> </a:t>
            </a:r>
            <a:r>
              <a:rPr sz="2800" b="1" dirty="0">
                <a:latin typeface="Times New Roman"/>
                <a:cs typeface="Times New Roman"/>
              </a:rPr>
              <a:t>an</a:t>
            </a:r>
            <a:r>
              <a:rPr sz="2800" b="1" spc="-20" dirty="0">
                <a:latin typeface="Times New Roman"/>
                <a:cs typeface="Times New Roman"/>
              </a:rPr>
              <a:t> </a:t>
            </a:r>
            <a:r>
              <a:rPr sz="2800" b="1" dirty="0">
                <a:latin typeface="Times New Roman"/>
                <a:cs typeface="Times New Roman"/>
              </a:rPr>
              <a:t>xor</a:t>
            </a:r>
            <a:r>
              <a:rPr sz="2800" b="1" spc="-15" dirty="0">
                <a:latin typeface="Times New Roman"/>
                <a:cs typeface="Times New Roman"/>
              </a:rPr>
              <a:t> </a:t>
            </a:r>
            <a:r>
              <a:rPr sz="2800" b="1" dirty="0">
                <a:latin typeface="Times New Roman"/>
                <a:cs typeface="Times New Roman"/>
              </a:rPr>
              <a:t>gate</a:t>
            </a:r>
            <a:r>
              <a:rPr sz="2800" b="1" spc="-15" dirty="0">
                <a:latin typeface="Times New Roman"/>
                <a:cs typeface="Times New Roman"/>
              </a:rPr>
              <a:t> </a:t>
            </a:r>
            <a:r>
              <a:rPr sz="2800" b="1" spc="-5" dirty="0">
                <a:latin typeface="Times New Roman"/>
                <a:cs typeface="Times New Roman"/>
              </a:rPr>
              <a:t>followed</a:t>
            </a:r>
            <a:r>
              <a:rPr sz="2800" b="1" spc="-10" dirty="0">
                <a:latin typeface="Times New Roman"/>
                <a:cs typeface="Times New Roman"/>
              </a:rPr>
              <a:t> </a:t>
            </a:r>
            <a:r>
              <a:rPr sz="2800" b="1" spc="-5" dirty="0">
                <a:latin typeface="Times New Roman"/>
                <a:cs typeface="Times New Roman"/>
              </a:rPr>
              <a:t>by</a:t>
            </a:r>
            <a:r>
              <a:rPr sz="2800" b="1" spc="-15" dirty="0">
                <a:latin typeface="Times New Roman"/>
                <a:cs typeface="Times New Roman"/>
              </a:rPr>
              <a:t> </a:t>
            </a:r>
            <a:r>
              <a:rPr sz="2800" b="1" dirty="0">
                <a:latin typeface="Times New Roman"/>
                <a:cs typeface="Times New Roman"/>
              </a:rPr>
              <a:t>an </a:t>
            </a:r>
            <a:r>
              <a:rPr sz="2800" b="1" spc="-5" dirty="0">
                <a:latin typeface="Times New Roman"/>
                <a:cs typeface="Times New Roman"/>
              </a:rPr>
              <a:t>inverter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5" name="~PP522.WAV">
            <a:hlinkClick r:id="" action="ppaction://media"/>
          </p:cNvPr>
          <p:cNvPicPr>
            <a:picLocks noRot="1" noChangeAspect="1"/>
          </p:cNvPicPr>
          <p:nvPr>
            <a:wavAudioFile r:embed="rId1" name="~PP522.WAV"/>
          </p:nvPr>
        </p:nvPicPr>
        <p:blipFill>
          <a:blip r:embed="rId4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2826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91559" y="452120"/>
            <a:ext cx="310197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/>
              <a:t>CON</a:t>
            </a:r>
            <a:r>
              <a:rPr sz="4400" spc="10" dirty="0"/>
              <a:t>T</a:t>
            </a:r>
            <a:r>
              <a:rPr sz="4400" dirty="0"/>
              <a:t>E</a:t>
            </a:r>
            <a:r>
              <a:rPr sz="4400" spc="-5" dirty="0"/>
              <a:t>N</a:t>
            </a:r>
            <a:r>
              <a:rPr sz="4400" spc="10" dirty="0"/>
              <a:t>T</a:t>
            </a:r>
            <a:r>
              <a:rPr sz="4400" dirty="0"/>
              <a:t>S</a:t>
            </a:r>
            <a:endParaRPr sz="4400"/>
          </a:p>
        </p:txBody>
      </p:sp>
      <p:sp>
        <p:nvSpPr>
          <p:cNvPr id="3" name="object 3"/>
          <p:cNvSpPr txBox="1"/>
          <p:nvPr/>
        </p:nvSpPr>
        <p:spPr>
          <a:xfrm>
            <a:off x="434340" y="1493520"/>
            <a:ext cx="4304665" cy="3216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0" indent="-34290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80365" algn="l"/>
                <a:tab pos="381000" algn="l"/>
              </a:tabLst>
            </a:pPr>
            <a:r>
              <a:rPr sz="2800" b="1" spc="-10" dirty="0">
                <a:latin typeface="Arial"/>
                <a:cs typeface="Arial"/>
              </a:rPr>
              <a:t>Logic</a:t>
            </a:r>
            <a:r>
              <a:rPr sz="2800" b="1" spc="-45" dirty="0">
                <a:latin typeface="Arial"/>
                <a:cs typeface="Arial"/>
              </a:rPr>
              <a:t> </a:t>
            </a:r>
            <a:r>
              <a:rPr sz="2800" b="1" spc="-5" dirty="0">
                <a:latin typeface="Arial"/>
                <a:cs typeface="Arial"/>
              </a:rPr>
              <a:t>Gates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endParaRPr sz="3300">
              <a:latin typeface="Arial"/>
              <a:cs typeface="Arial"/>
            </a:endParaRPr>
          </a:p>
          <a:p>
            <a:pPr marL="381000" indent="-342900">
              <a:lnSpc>
                <a:spcPct val="100000"/>
              </a:lnSpc>
              <a:spcBef>
                <a:spcPts val="2315"/>
              </a:spcBef>
              <a:buFont typeface="Arial"/>
              <a:buChar char="•"/>
              <a:tabLst>
                <a:tab pos="380365" algn="l"/>
                <a:tab pos="381000" algn="l"/>
              </a:tabLst>
            </a:pPr>
            <a:r>
              <a:rPr sz="2800" b="1" spc="-10" dirty="0">
                <a:latin typeface="Arial"/>
                <a:cs typeface="Arial"/>
              </a:rPr>
              <a:t>Truth</a:t>
            </a:r>
            <a:r>
              <a:rPr sz="2800" b="1" spc="-40" dirty="0">
                <a:latin typeface="Arial"/>
                <a:cs typeface="Arial"/>
              </a:rPr>
              <a:t> </a:t>
            </a:r>
            <a:r>
              <a:rPr sz="2800" b="1" spc="-5" dirty="0">
                <a:latin typeface="Arial"/>
                <a:cs typeface="Arial"/>
              </a:rPr>
              <a:t>table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endParaRPr sz="33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3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400">
              <a:latin typeface="Arial"/>
              <a:cs typeface="Arial"/>
            </a:endParaRPr>
          </a:p>
        </p:txBody>
      </p:sp>
      <p:pic>
        <p:nvPicPr>
          <p:cNvPr id="5" name="~PP2281.WAV">
            <a:hlinkClick r:id="" action="ppaction://media"/>
          </p:cNvPr>
          <p:cNvPicPr>
            <a:picLocks noRot="1" noChangeAspect="1"/>
          </p:cNvPicPr>
          <p:nvPr>
            <a:wavAudioFile r:embed="rId1" name="~PP2281.WAV"/>
          </p:nvPr>
        </p:nvPicPr>
        <p:blipFill>
          <a:blip r:embed="rId3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213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66770" y="406400"/>
            <a:ext cx="35502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268220" algn="l"/>
              </a:tabLst>
            </a:pPr>
            <a:r>
              <a:rPr spc="-20" dirty="0"/>
              <a:t>W</a:t>
            </a:r>
            <a:r>
              <a:rPr spc="-5" dirty="0"/>
              <a:t>ha</a:t>
            </a:r>
            <a:r>
              <a:rPr dirty="0"/>
              <a:t>t </a:t>
            </a:r>
            <a:r>
              <a:rPr spc="-5" dirty="0"/>
              <a:t>i</a:t>
            </a:r>
            <a:r>
              <a:rPr dirty="0"/>
              <a:t>s a	</a:t>
            </a:r>
            <a:r>
              <a:rPr spc="-5" dirty="0"/>
              <a:t>gat</a:t>
            </a:r>
            <a:r>
              <a:rPr spc="-10" dirty="0"/>
              <a:t>e</a:t>
            </a:r>
            <a:r>
              <a:rPr dirty="0"/>
              <a:t>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7340" y="1728470"/>
            <a:ext cx="1327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•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0240" y="1710689"/>
            <a:ext cx="7526655" cy="4405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50215">
              <a:lnSpc>
                <a:spcPct val="1097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The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building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blocks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used</a:t>
            </a:r>
            <a:r>
              <a:rPr sz="2400" dirty="0">
                <a:latin typeface="Arial"/>
                <a:cs typeface="Arial"/>
              </a:rPr>
              <a:t> to </a:t>
            </a:r>
            <a:r>
              <a:rPr sz="2400" spc="-5" dirty="0">
                <a:latin typeface="Arial"/>
                <a:cs typeface="Arial"/>
              </a:rPr>
              <a:t>create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digital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circuits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are </a:t>
            </a:r>
            <a:r>
              <a:rPr sz="2400" spc="-65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logic</a:t>
            </a:r>
            <a:r>
              <a:rPr sz="2400" spc="-5" dirty="0">
                <a:latin typeface="Arial"/>
                <a:cs typeface="Arial"/>
              </a:rPr>
              <a:t> gates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89"/>
              </a:spcBef>
            </a:pPr>
            <a:r>
              <a:rPr sz="2400" spc="-5" dirty="0">
                <a:latin typeface="Arial"/>
                <a:cs typeface="Arial"/>
              </a:rPr>
              <a:t>Combination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of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transistors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that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performs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binary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logic</a:t>
            </a:r>
            <a:endParaRPr sz="2400">
              <a:latin typeface="Arial"/>
              <a:cs typeface="Arial"/>
            </a:endParaRPr>
          </a:p>
          <a:p>
            <a:pPr marL="12700" marR="224154">
              <a:lnSpc>
                <a:spcPct val="109700"/>
              </a:lnSpc>
              <a:spcBef>
                <a:spcPts val="1510"/>
              </a:spcBef>
            </a:pPr>
            <a:r>
              <a:rPr sz="2400" spc="-5" dirty="0">
                <a:latin typeface="Arial"/>
                <a:cs typeface="Arial"/>
              </a:rPr>
              <a:t>There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are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three elementary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logic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gates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and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 </a:t>
            </a:r>
            <a:r>
              <a:rPr sz="2400" spc="-5" dirty="0">
                <a:latin typeface="Arial"/>
                <a:cs typeface="Arial"/>
              </a:rPr>
              <a:t>range of </a:t>
            </a:r>
            <a:r>
              <a:rPr sz="2400" spc="-6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other </a:t>
            </a:r>
            <a:r>
              <a:rPr sz="2400" dirty="0">
                <a:latin typeface="Arial"/>
                <a:cs typeface="Arial"/>
              </a:rPr>
              <a:t>simple</a:t>
            </a:r>
            <a:r>
              <a:rPr sz="2400" spc="-5" dirty="0">
                <a:latin typeface="Arial"/>
                <a:cs typeface="Arial"/>
              </a:rPr>
              <a:t> gates</a:t>
            </a:r>
            <a:endParaRPr sz="2400">
              <a:latin typeface="Arial"/>
              <a:cs typeface="Arial"/>
            </a:endParaRPr>
          </a:p>
          <a:p>
            <a:pPr marL="12700" marR="40640">
              <a:lnSpc>
                <a:spcPct val="109700"/>
              </a:lnSpc>
              <a:spcBef>
                <a:spcPts val="1510"/>
              </a:spcBef>
            </a:pPr>
            <a:r>
              <a:rPr sz="2400" spc="-5" dirty="0">
                <a:latin typeface="Arial"/>
                <a:cs typeface="Arial"/>
              </a:rPr>
              <a:t>Each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gate </a:t>
            </a:r>
            <a:r>
              <a:rPr sz="2400" spc="-10" dirty="0">
                <a:latin typeface="Arial"/>
                <a:cs typeface="Arial"/>
              </a:rPr>
              <a:t>has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its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own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logic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symbol</a:t>
            </a:r>
            <a:r>
              <a:rPr sz="2400" spc="-5" dirty="0">
                <a:latin typeface="Arial"/>
                <a:cs typeface="Arial"/>
              </a:rPr>
              <a:t> which allows 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complex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functions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5" dirty="0">
                <a:latin typeface="Arial"/>
                <a:cs typeface="Arial"/>
              </a:rPr>
              <a:t>to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be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represented by </a:t>
            </a:r>
            <a:r>
              <a:rPr sz="2400" dirty="0">
                <a:latin typeface="Arial"/>
                <a:cs typeface="Arial"/>
              </a:rPr>
              <a:t>a </a:t>
            </a:r>
            <a:r>
              <a:rPr sz="2400" spc="-10" dirty="0">
                <a:latin typeface="Arial"/>
                <a:cs typeface="Arial"/>
              </a:rPr>
              <a:t>logic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diagram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10100"/>
              </a:lnSpc>
              <a:spcBef>
                <a:spcPts val="1500"/>
              </a:spcBef>
            </a:pP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function of each gate can be represented </a:t>
            </a:r>
            <a:r>
              <a:rPr sz="2400" dirty="0">
                <a:latin typeface="Arial"/>
                <a:cs typeface="Arial"/>
              </a:rPr>
              <a:t>by a </a:t>
            </a:r>
            <a:r>
              <a:rPr sz="2400" spc="-5" dirty="0">
                <a:latin typeface="Arial"/>
                <a:cs typeface="Arial"/>
              </a:rPr>
              <a:t>truth </a:t>
            </a:r>
            <a:r>
              <a:rPr sz="2400" spc="-6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table or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using</a:t>
            </a:r>
            <a:r>
              <a:rPr sz="2400" spc="-10" dirty="0">
                <a:latin typeface="Arial"/>
                <a:cs typeface="Arial"/>
              </a:rPr>
              <a:t> Boolean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notation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7340" y="2724150"/>
            <a:ext cx="132715" cy="982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•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80"/>
              </a:spcBef>
            </a:pPr>
            <a:r>
              <a:rPr sz="2400" dirty="0">
                <a:latin typeface="Arial"/>
                <a:cs typeface="Arial"/>
              </a:rPr>
              <a:t>•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07340" y="4311650"/>
            <a:ext cx="1327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•</a:t>
            </a:r>
            <a:endParaRPr sz="2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07340" y="5306059"/>
            <a:ext cx="1327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•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8" name="~PP2222.WAV">
            <a:hlinkClick r:id="" action="ppaction://media"/>
          </p:cNvPr>
          <p:cNvPicPr>
            <a:picLocks noRot="1" noChangeAspect="1"/>
          </p:cNvPicPr>
          <p:nvPr>
            <a:wavAudioFile r:embed="rId1" name="~PP2222.WAV"/>
          </p:nvPr>
        </p:nvPicPr>
        <p:blipFill>
          <a:blip r:embed="rId3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0622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09950" y="406400"/>
            <a:ext cx="34651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LOGIC</a:t>
            </a:r>
            <a:r>
              <a:rPr spc="-95" dirty="0"/>
              <a:t> </a:t>
            </a:r>
            <a:r>
              <a:rPr spc="-5" dirty="0"/>
              <a:t>GATES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3540" y="1455238"/>
            <a:ext cx="3248660" cy="3933127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09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Arial"/>
                <a:cs typeface="Arial"/>
              </a:rPr>
              <a:t>Types</a:t>
            </a:r>
            <a:r>
              <a:rPr sz="3200" spc="-3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of</a:t>
            </a:r>
            <a:r>
              <a:rPr sz="3200" spc="-4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gates</a:t>
            </a:r>
            <a:endParaRPr sz="320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360"/>
              </a:spcBef>
              <a:buChar char="–"/>
              <a:tabLst>
                <a:tab pos="755650" algn="l"/>
              </a:tabLst>
            </a:pPr>
            <a:r>
              <a:rPr sz="2800" spc="-10" dirty="0">
                <a:latin typeface="Arial"/>
                <a:cs typeface="Arial"/>
              </a:rPr>
              <a:t>NOT</a:t>
            </a:r>
            <a:endParaRPr sz="280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360"/>
              </a:spcBef>
              <a:buChar char="–"/>
              <a:tabLst>
                <a:tab pos="755650" algn="l"/>
              </a:tabLst>
            </a:pPr>
            <a:r>
              <a:rPr sz="2800" spc="-10" dirty="0">
                <a:latin typeface="Arial"/>
                <a:cs typeface="Arial"/>
              </a:rPr>
              <a:t>AND</a:t>
            </a:r>
            <a:endParaRPr sz="280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360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OR</a:t>
            </a:r>
            <a:endParaRPr sz="280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360"/>
              </a:spcBef>
              <a:buChar char="–"/>
              <a:tabLst>
                <a:tab pos="755650" algn="l"/>
              </a:tabLst>
            </a:pPr>
            <a:r>
              <a:rPr sz="2800" spc="-10" dirty="0">
                <a:latin typeface="Arial"/>
                <a:cs typeface="Arial"/>
              </a:rPr>
              <a:t>NAND</a:t>
            </a:r>
            <a:endParaRPr sz="280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360"/>
              </a:spcBef>
              <a:buChar char="–"/>
              <a:tabLst>
                <a:tab pos="755650" algn="l"/>
              </a:tabLst>
            </a:pPr>
            <a:r>
              <a:rPr sz="2800" spc="-10" dirty="0">
                <a:latin typeface="Arial"/>
                <a:cs typeface="Arial"/>
              </a:rPr>
              <a:t>NOR</a:t>
            </a:r>
            <a:endParaRPr sz="280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360"/>
              </a:spcBef>
              <a:buChar char="–"/>
              <a:tabLst>
                <a:tab pos="755650" algn="l"/>
              </a:tabLst>
            </a:pPr>
            <a:r>
              <a:rPr sz="2800" spc="-5" dirty="0">
                <a:latin typeface="Arial"/>
                <a:cs typeface="Arial"/>
              </a:rPr>
              <a:t>EX-OR</a:t>
            </a:r>
            <a:endParaRPr sz="2800">
              <a:latin typeface="Arial"/>
              <a:cs typeface="Arial"/>
            </a:endParaRPr>
          </a:p>
          <a:p>
            <a:pPr marL="755650" lvl="1" indent="-285750">
              <a:lnSpc>
                <a:spcPct val="100000"/>
              </a:lnSpc>
              <a:spcBef>
                <a:spcPts val="360"/>
              </a:spcBef>
              <a:buChar char="–"/>
              <a:tabLst>
                <a:tab pos="755650" algn="l"/>
              </a:tabLst>
            </a:pPr>
            <a:r>
              <a:rPr sz="2800" spc="-5" smtClean="0">
                <a:latin typeface="Arial"/>
                <a:cs typeface="Arial"/>
              </a:rPr>
              <a:t>EX-NOR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~PP1639.WAV">
            <a:hlinkClick r:id="" action="ppaction://media"/>
          </p:cNvPr>
          <p:cNvPicPr>
            <a:picLocks noRot="1" noChangeAspect="1"/>
          </p:cNvPicPr>
          <p:nvPr>
            <a:wavAudioFile r:embed="rId1" name="~PP1639.WAV"/>
          </p:nvPr>
        </p:nvPicPr>
        <p:blipFill>
          <a:blip r:embed="rId3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3606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379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NOT</a:t>
            </a:r>
            <a:r>
              <a:rPr spc="-90" dirty="0"/>
              <a:t> </a:t>
            </a:r>
            <a:r>
              <a:rPr spc="-5" dirty="0"/>
              <a:t>Gate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6540" y="1464309"/>
            <a:ext cx="1327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•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9440" y="1480820"/>
            <a:ext cx="7603490" cy="2966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6924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A </a:t>
            </a:r>
            <a:r>
              <a:rPr sz="2400" spc="-5" dirty="0">
                <a:latin typeface="Arial"/>
                <a:cs typeface="Arial"/>
              </a:rPr>
              <a:t>NOT gate accepts </a:t>
            </a:r>
            <a:r>
              <a:rPr sz="2400" spc="-10" dirty="0">
                <a:latin typeface="Arial"/>
                <a:cs typeface="Arial"/>
              </a:rPr>
              <a:t>one </a:t>
            </a:r>
            <a:r>
              <a:rPr sz="2400" spc="-5" dirty="0">
                <a:latin typeface="Arial"/>
                <a:cs typeface="Arial"/>
              </a:rPr>
              <a:t>input </a:t>
            </a:r>
            <a:r>
              <a:rPr sz="2400" spc="-10" dirty="0">
                <a:latin typeface="Arial"/>
                <a:cs typeface="Arial"/>
              </a:rPr>
              <a:t>value </a:t>
            </a:r>
            <a:r>
              <a:rPr sz="2400" spc="-65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and</a:t>
            </a:r>
            <a:r>
              <a:rPr sz="2400" spc="-5" dirty="0">
                <a:latin typeface="Arial"/>
                <a:cs typeface="Arial"/>
              </a:rPr>
              <a:t> produces one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output </a:t>
            </a:r>
            <a:r>
              <a:rPr sz="2400" spc="-10" dirty="0">
                <a:latin typeface="Arial"/>
                <a:cs typeface="Arial"/>
              </a:rPr>
              <a:t>value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sz="2400" spc="-10" dirty="0">
                <a:latin typeface="Arial"/>
                <a:cs typeface="Arial"/>
              </a:rPr>
              <a:t>By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definition,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if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the </a:t>
            </a:r>
            <a:r>
              <a:rPr sz="2400" spc="-10" dirty="0">
                <a:latin typeface="Arial"/>
                <a:cs typeface="Arial"/>
              </a:rPr>
              <a:t>input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value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for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a</a:t>
            </a:r>
            <a:r>
              <a:rPr sz="2400" spc="-5" dirty="0">
                <a:latin typeface="Arial"/>
                <a:cs typeface="Arial"/>
              </a:rPr>
              <a:t> NOT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gate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is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0,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the 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output </a:t>
            </a:r>
            <a:r>
              <a:rPr sz="2400" spc="-10" dirty="0">
                <a:latin typeface="Arial"/>
                <a:cs typeface="Arial"/>
              </a:rPr>
              <a:t>value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is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1, and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if</a:t>
            </a:r>
            <a:r>
              <a:rPr sz="2400" dirty="0">
                <a:latin typeface="Arial"/>
                <a:cs typeface="Arial"/>
              </a:rPr>
              <a:t> the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input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value </a:t>
            </a:r>
            <a:r>
              <a:rPr sz="2400" spc="-5" dirty="0">
                <a:latin typeface="Arial"/>
                <a:cs typeface="Arial"/>
              </a:rPr>
              <a:t>is </a:t>
            </a:r>
            <a:r>
              <a:rPr sz="2400" dirty="0">
                <a:latin typeface="Arial"/>
                <a:cs typeface="Arial"/>
              </a:rPr>
              <a:t>1, </a:t>
            </a:r>
            <a:r>
              <a:rPr sz="2400" spc="-5" dirty="0">
                <a:latin typeface="Arial"/>
                <a:cs typeface="Arial"/>
              </a:rPr>
              <a:t>the output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is </a:t>
            </a:r>
            <a:r>
              <a:rPr sz="2400" spc="-65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0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00"/>
              </a:spcBef>
            </a:pPr>
            <a:r>
              <a:rPr sz="2400" dirty="0">
                <a:latin typeface="Arial"/>
                <a:cs typeface="Arial"/>
              </a:rPr>
              <a:t>A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NOT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gate </a:t>
            </a:r>
            <a:r>
              <a:rPr sz="2400" spc="-10" dirty="0">
                <a:latin typeface="Arial"/>
                <a:cs typeface="Arial"/>
              </a:rPr>
              <a:t>is</a:t>
            </a:r>
            <a:r>
              <a:rPr sz="2400" dirty="0">
                <a:latin typeface="Arial"/>
                <a:cs typeface="Arial"/>
              </a:rPr>
              <a:t> sometimes</a:t>
            </a:r>
            <a:r>
              <a:rPr sz="2400" spc="-5" dirty="0">
                <a:latin typeface="Arial"/>
                <a:cs typeface="Arial"/>
              </a:rPr>
              <a:t> referred </a:t>
            </a:r>
            <a:r>
              <a:rPr sz="2400" spc="5" dirty="0">
                <a:latin typeface="Arial"/>
                <a:cs typeface="Arial"/>
              </a:rPr>
              <a:t>to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as</a:t>
            </a:r>
            <a:r>
              <a:rPr sz="2400" dirty="0">
                <a:latin typeface="Arial"/>
                <a:cs typeface="Arial"/>
              </a:rPr>
              <a:t> an</a:t>
            </a:r>
            <a:r>
              <a:rPr sz="2400" spc="50" dirty="0">
                <a:latin typeface="Arial"/>
                <a:cs typeface="Arial"/>
              </a:rPr>
              <a:t> </a:t>
            </a:r>
            <a:r>
              <a:rPr sz="2400" i="1" spc="-5" dirty="0">
                <a:latin typeface="Arial"/>
                <a:cs typeface="Arial"/>
              </a:rPr>
              <a:t>inverter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spc="-5" dirty="0">
                <a:latin typeface="Arial"/>
                <a:cs typeface="Arial"/>
              </a:rPr>
              <a:t>because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it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inverts </a:t>
            </a:r>
            <a:r>
              <a:rPr sz="2400" dirty="0">
                <a:latin typeface="Arial"/>
                <a:cs typeface="Arial"/>
              </a:rPr>
              <a:t>the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input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value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6540" y="2386329"/>
            <a:ext cx="1327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•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6540" y="3672840"/>
            <a:ext cx="1327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"/>
                <a:cs typeface="Arial"/>
              </a:rPr>
              <a:t>•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0168" y="4684383"/>
            <a:ext cx="8309662" cy="1972332"/>
          </a:xfrm>
          <a:prstGeom prst="rect">
            <a:avLst/>
          </a:prstGeom>
        </p:spPr>
      </p:pic>
      <p:pic>
        <p:nvPicPr>
          <p:cNvPr id="8" name="~PP3440.WAV">
            <a:hlinkClick r:id="" action="ppaction://media"/>
          </p:cNvPr>
          <p:cNvPicPr>
            <a:picLocks noRot="1" noChangeAspect="1"/>
          </p:cNvPicPr>
          <p:nvPr>
            <a:wavAudioFile r:embed="rId1" name="~PP3440.WAV"/>
          </p:nvPr>
        </p:nvPicPr>
        <p:blipFill>
          <a:blip r:embed="rId4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6542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5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AND</a:t>
            </a:r>
            <a:r>
              <a:rPr spc="-90" dirty="0"/>
              <a:t> </a:t>
            </a:r>
            <a:r>
              <a:rPr spc="-5" dirty="0"/>
              <a:t>Gate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455420"/>
            <a:ext cx="8023225" cy="2482850"/>
          </a:xfrm>
          <a:prstGeom prst="rect">
            <a:avLst/>
          </a:prstGeom>
        </p:spPr>
        <p:txBody>
          <a:bodyPr vert="horz" wrap="square" lIns="0" tIns="266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21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Arial"/>
                <a:cs typeface="Arial"/>
              </a:rPr>
              <a:t>An</a:t>
            </a:r>
            <a:r>
              <a:rPr sz="3200" spc="-1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AND</a:t>
            </a:r>
            <a:r>
              <a:rPr sz="3200" spc="-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gate</a:t>
            </a:r>
            <a:r>
              <a:rPr sz="3200" spc="-1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accepts</a:t>
            </a:r>
            <a:r>
              <a:rPr sz="3200" spc="-10" dirty="0">
                <a:latin typeface="Arial"/>
                <a:cs typeface="Arial"/>
              </a:rPr>
              <a:t> two </a:t>
            </a:r>
            <a:r>
              <a:rPr sz="3200" dirty="0">
                <a:latin typeface="Arial"/>
                <a:cs typeface="Arial"/>
              </a:rPr>
              <a:t>input</a:t>
            </a:r>
            <a:r>
              <a:rPr sz="3200" spc="-2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signals</a:t>
            </a:r>
            <a:endParaRPr sz="3200">
              <a:latin typeface="Arial"/>
              <a:cs typeface="Arial"/>
            </a:endParaRPr>
          </a:p>
          <a:p>
            <a:pPr marL="355600" marR="5080" indent="-342900">
              <a:lnSpc>
                <a:spcPct val="100000"/>
              </a:lnSpc>
              <a:spcBef>
                <a:spcPts val="20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If the </a:t>
            </a:r>
            <a:r>
              <a:rPr sz="3200" spc="-10" dirty="0">
                <a:latin typeface="Arial"/>
                <a:cs typeface="Arial"/>
              </a:rPr>
              <a:t>two </a:t>
            </a:r>
            <a:r>
              <a:rPr sz="3200" dirty="0">
                <a:latin typeface="Arial"/>
                <a:cs typeface="Arial"/>
              </a:rPr>
              <a:t>input values </a:t>
            </a:r>
            <a:r>
              <a:rPr sz="3200" spc="-5" dirty="0">
                <a:latin typeface="Arial"/>
                <a:cs typeface="Arial"/>
              </a:rPr>
              <a:t>for </a:t>
            </a:r>
            <a:r>
              <a:rPr sz="3200" dirty="0">
                <a:latin typeface="Arial"/>
                <a:cs typeface="Arial"/>
              </a:rPr>
              <a:t>an </a:t>
            </a:r>
            <a:r>
              <a:rPr sz="3200" spc="-5" dirty="0">
                <a:latin typeface="Arial"/>
                <a:cs typeface="Arial"/>
              </a:rPr>
              <a:t>AND gate are </a:t>
            </a:r>
            <a:r>
              <a:rPr sz="3200" spc="-87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both 1, </a:t>
            </a:r>
            <a:r>
              <a:rPr sz="3200" spc="-5" dirty="0">
                <a:latin typeface="Arial"/>
                <a:cs typeface="Arial"/>
              </a:rPr>
              <a:t>the </a:t>
            </a:r>
            <a:r>
              <a:rPr sz="3200" dirty="0">
                <a:latin typeface="Arial"/>
                <a:cs typeface="Arial"/>
              </a:rPr>
              <a:t>output </a:t>
            </a:r>
            <a:r>
              <a:rPr sz="3200" spc="-5" dirty="0">
                <a:latin typeface="Arial"/>
                <a:cs typeface="Arial"/>
              </a:rPr>
              <a:t>is </a:t>
            </a:r>
            <a:r>
              <a:rPr sz="3200" dirty="0">
                <a:latin typeface="Arial"/>
                <a:cs typeface="Arial"/>
              </a:rPr>
              <a:t>1; </a:t>
            </a:r>
            <a:r>
              <a:rPr sz="3200" spc="-5" dirty="0">
                <a:latin typeface="Arial"/>
                <a:cs typeface="Arial"/>
              </a:rPr>
              <a:t>otherwise, the </a:t>
            </a:r>
            <a:r>
              <a:rPr sz="3200" dirty="0">
                <a:latin typeface="Arial"/>
                <a:cs typeface="Arial"/>
              </a:rPr>
              <a:t> output</a:t>
            </a:r>
            <a:r>
              <a:rPr sz="3200" spc="-2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is</a:t>
            </a:r>
            <a:r>
              <a:rPr sz="3200" dirty="0">
                <a:latin typeface="Arial"/>
                <a:cs typeface="Arial"/>
              </a:rPr>
              <a:t> 0</a:t>
            </a:r>
            <a:endParaRPr sz="3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7700" y="3886200"/>
            <a:ext cx="7848600" cy="2463800"/>
          </a:xfrm>
          <a:prstGeom prst="rect">
            <a:avLst/>
          </a:prstGeom>
        </p:spPr>
      </p:pic>
      <p:pic>
        <p:nvPicPr>
          <p:cNvPr id="5" name="~PP4069.WAV">
            <a:hlinkClick r:id="" action="ppaction://media"/>
          </p:cNvPr>
          <p:cNvPicPr>
            <a:picLocks noRot="1" noChangeAspect="1"/>
          </p:cNvPicPr>
          <p:nvPr>
            <a:wavAudioFile r:embed="rId1" name="~PP4069.WAV"/>
          </p:nvPr>
        </p:nvPicPr>
        <p:blipFill>
          <a:blip r:embed="rId4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9293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28770" y="406400"/>
            <a:ext cx="202692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OR</a:t>
            </a:r>
            <a:r>
              <a:rPr spc="-85" dirty="0"/>
              <a:t> </a:t>
            </a:r>
            <a:r>
              <a:rPr spc="-10" dirty="0"/>
              <a:t>Gate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9740" y="2319020"/>
            <a:ext cx="8070850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If the </a:t>
            </a:r>
            <a:r>
              <a:rPr sz="3200" spc="-10" dirty="0">
                <a:latin typeface="Arial"/>
                <a:cs typeface="Arial"/>
              </a:rPr>
              <a:t>two </a:t>
            </a:r>
            <a:r>
              <a:rPr sz="3200" dirty="0">
                <a:latin typeface="Arial"/>
                <a:cs typeface="Arial"/>
              </a:rPr>
              <a:t>input </a:t>
            </a:r>
            <a:r>
              <a:rPr sz="3200" spc="-5" dirty="0">
                <a:latin typeface="Arial"/>
                <a:cs typeface="Arial"/>
              </a:rPr>
              <a:t>values </a:t>
            </a:r>
            <a:r>
              <a:rPr sz="3200" dirty="0">
                <a:latin typeface="Arial"/>
                <a:cs typeface="Arial"/>
              </a:rPr>
              <a:t>are both 0, </a:t>
            </a:r>
            <a:r>
              <a:rPr sz="3200" spc="-5" dirty="0">
                <a:latin typeface="Arial"/>
                <a:cs typeface="Arial"/>
              </a:rPr>
              <a:t>the </a:t>
            </a:r>
            <a:r>
              <a:rPr sz="3200" dirty="0">
                <a:latin typeface="Arial"/>
                <a:cs typeface="Arial"/>
              </a:rPr>
              <a:t> output</a:t>
            </a:r>
            <a:r>
              <a:rPr sz="3200" spc="-2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value</a:t>
            </a:r>
            <a:r>
              <a:rPr sz="320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is</a:t>
            </a:r>
            <a:r>
              <a:rPr sz="3200" spc="-1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0;</a:t>
            </a:r>
            <a:r>
              <a:rPr sz="3200" spc="-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otherwise,</a:t>
            </a:r>
            <a:r>
              <a:rPr sz="3200" spc="-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the </a:t>
            </a:r>
            <a:r>
              <a:rPr sz="3200" dirty="0">
                <a:latin typeface="Arial"/>
                <a:cs typeface="Arial"/>
              </a:rPr>
              <a:t>output</a:t>
            </a:r>
            <a:r>
              <a:rPr sz="3200" spc="-1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is </a:t>
            </a:r>
            <a:r>
              <a:rPr sz="3200" dirty="0">
                <a:latin typeface="Arial"/>
                <a:cs typeface="Arial"/>
              </a:rPr>
              <a:t>1</a:t>
            </a:r>
            <a:endParaRPr sz="3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5175" y="3682439"/>
            <a:ext cx="8253648" cy="2542391"/>
          </a:xfrm>
          <a:prstGeom prst="rect">
            <a:avLst/>
          </a:prstGeom>
        </p:spPr>
      </p:pic>
      <p:pic>
        <p:nvPicPr>
          <p:cNvPr id="5" name="~PP3126.WAV">
            <a:hlinkClick r:id="" action="ppaction://media"/>
          </p:cNvPr>
          <p:cNvPicPr>
            <a:picLocks noRot="1" noChangeAspect="1"/>
          </p:cNvPicPr>
          <p:nvPr>
            <a:wavAudioFile r:embed="rId1" name="~PP3126.WAV"/>
          </p:nvPr>
        </p:nvPicPr>
        <p:blipFill>
          <a:blip r:embed="rId4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2175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36189" y="406400"/>
            <a:ext cx="52108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NAND</a:t>
            </a:r>
            <a:r>
              <a:rPr spc="-40" dirty="0"/>
              <a:t> </a:t>
            </a:r>
            <a:r>
              <a:rPr spc="-5" dirty="0"/>
              <a:t>and</a:t>
            </a:r>
            <a:r>
              <a:rPr spc="-45" dirty="0"/>
              <a:t> </a:t>
            </a:r>
            <a:r>
              <a:rPr spc="-5" dirty="0"/>
              <a:t>NOR</a:t>
            </a:r>
            <a:r>
              <a:rPr spc="-40" dirty="0"/>
              <a:t> </a:t>
            </a:r>
            <a:r>
              <a:rPr spc="-5" dirty="0"/>
              <a:t>Gates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9740" y="1480820"/>
            <a:ext cx="8016875" cy="15278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spc="-10" dirty="0">
                <a:latin typeface="Arial"/>
                <a:cs typeface="Arial"/>
              </a:rPr>
              <a:t>The</a:t>
            </a:r>
            <a:r>
              <a:rPr sz="2800" spc="-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NAND</a:t>
            </a:r>
            <a:r>
              <a:rPr sz="2800" spc="-5" dirty="0">
                <a:latin typeface="Arial"/>
                <a:cs typeface="Arial"/>
              </a:rPr>
              <a:t> and NOR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gates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are essentially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the 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opposite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5" dirty="0">
                <a:latin typeface="Arial"/>
                <a:cs typeface="Arial"/>
              </a:rPr>
              <a:t>of</a:t>
            </a:r>
            <a:r>
              <a:rPr sz="2800" dirty="0">
                <a:latin typeface="Arial"/>
                <a:cs typeface="Arial"/>
              </a:rPr>
              <a:t> the</a:t>
            </a:r>
            <a:r>
              <a:rPr sz="2800" spc="-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AND</a:t>
            </a:r>
            <a:r>
              <a:rPr sz="2800" spc="-5" dirty="0">
                <a:latin typeface="Arial"/>
                <a:cs typeface="Arial"/>
              </a:rPr>
              <a:t> and OR gates,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respectively.</a:t>
            </a:r>
            <a:endParaRPr sz="280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750"/>
              </a:spcBef>
              <a:buChar char="•"/>
              <a:tabLst>
                <a:tab pos="354965" algn="l"/>
                <a:tab pos="355600" algn="l"/>
              </a:tabLst>
            </a:pPr>
            <a:r>
              <a:rPr sz="2800" spc="-10" dirty="0">
                <a:latin typeface="Arial"/>
                <a:cs typeface="Arial"/>
              </a:rPr>
              <a:t>They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are</a:t>
            </a:r>
            <a:r>
              <a:rPr sz="2800" spc="-5" dirty="0">
                <a:latin typeface="Arial"/>
                <a:cs typeface="Arial"/>
              </a:rPr>
              <a:t> also called universal gates.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33100" y="3242126"/>
            <a:ext cx="7801598" cy="1566277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33118" y="4944549"/>
            <a:ext cx="7877762" cy="1615830"/>
          </a:xfrm>
          <a:prstGeom prst="rect">
            <a:avLst/>
          </a:prstGeom>
        </p:spPr>
      </p:pic>
      <p:pic>
        <p:nvPicPr>
          <p:cNvPr id="6" name="~PP2.WAV">
            <a:hlinkClick r:id="" action="ppaction://media"/>
          </p:cNvPr>
          <p:cNvPicPr>
            <a:picLocks noRot="1" noChangeAspect="1"/>
          </p:cNvPicPr>
          <p:nvPr>
            <a:wavAudioFile r:embed="rId1" name="~PP2.WAV"/>
          </p:nvPr>
        </p:nvPicPr>
        <p:blipFill>
          <a:blip r:embed="rId5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932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61129" y="406400"/>
            <a:ext cx="236347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XOR</a:t>
            </a:r>
            <a:r>
              <a:rPr spc="-100" dirty="0"/>
              <a:t> </a:t>
            </a:r>
            <a:r>
              <a:rPr spc="-5" dirty="0"/>
              <a:t>Gate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557020"/>
            <a:ext cx="7764145" cy="1651000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300"/>
              </a:spcBef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Arial"/>
                <a:cs typeface="Arial"/>
              </a:rPr>
              <a:t>XOR,</a:t>
            </a:r>
            <a:r>
              <a:rPr sz="3200" spc="-2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or</a:t>
            </a:r>
            <a:r>
              <a:rPr sz="3200" spc="-5" dirty="0">
                <a:latin typeface="Arial"/>
                <a:cs typeface="Arial"/>
              </a:rPr>
              <a:t> </a:t>
            </a:r>
            <a:r>
              <a:rPr sz="3200" i="1" dirty="0">
                <a:latin typeface="Arial"/>
                <a:cs typeface="Arial"/>
              </a:rPr>
              <a:t>exclusive</a:t>
            </a:r>
            <a:r>
              <a:rPr sz="3200" i="1" spc="1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OR,</a:t>
            </a:r>
            <a:r>
              <a:rPr sz="3200" spc="-30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gate</a:t>
            </a:r>
            <a:endParaRPr sz="3200">
              <a:latin typeface="Arial"/>
              <a:cs typeface="Arial"/>
            </a:endParaRPr>
          </a:p>
          <a:p>
            <a:pPr marL="755650" marR="5080" indent="-285750">
              <a:lnSpc>
                <a:spcPts val="3350"/>
              </a:lnSpc>
              <a:spcBef>
                <a:spcPts val="1160"/>
              </a:spcBef>
            </a:pPr>
            <a:r>
              <a:rPr sz="4200" baseline="2976" dirty="0">
                <a:latin typeface="Arial"/>
                <a:cs typeface="Arial"/>
              </a:rPr>
              <a:t>–</a:t>
            </a:r>
            <a:r>
              <a:rPr sz="4200" spc="-142" baseline="2976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An</a:t>
            </a:r>
            <a:r>
              <a:rPr sz="2800" spc="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XOR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gate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produces</a:t>
            </a:r>
            <a:r>
              <a:rPr sz="2800" dirty="0">
                <a:latin typeface="Arial"/>
                <a:cs typeface="Arial"/>
              </a:rPr>
              <a:t> 0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if </a:t>
            </a:r>
            <a:r>
              <a:rPr sz="2800" dirty="0">
                <a:latin typeface="Arial"/>
                <a:cs typeface="Arial"/>
              </a:rPr>
              <a:t>its</a:t>
            </a:r>
            <a:r>
              <a:rPr sz="2800" spc="-5" dirty="0">
                <a:latin typeface="Arial"/>
                <a:cs typeface="Arial"/>
              </a:rPr>
              <a:t> two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inputs </a:t>
            </a:r>
            <a:r>
              <a:rPr sz="2800" dirty="0">
                <a:latin typeface="Arial"/>
                <a:cs typeface="Arial"/>
              </a:rPr>
              <a:t>are </a:t>
            </a:r>
            <a:r>
              <a:rPr sz="2800" spc="-7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the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same, </a:t>
            </a:r>
            <a:r>
              <a:rPr sz="2800" spc="-5" dirty="0">
                <a:latin typeface="Arial"/>
                <a:cs typeface="Arial"/>
              </a:rPr>
              <a:t>and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</a:t>
            </a:r>
            <a:r>
              <a:rPr sz="2800" spc="-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1</a:t>
            </a:r>
            <a:r>
              <a:rPr sz="2800" spc="-1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otherwise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7710" y="3630338"/>
            <a:ext cx="8248579" cy="2437041"/>
          </a:xfrm>
          <a:prstGeom prst="rect">
            <a:avLst/>
          </a:prstGeom>
        </p:spPr>
      </p:pic>
      <p:pic>
        <p:nvPicPr>
          <p:cNvPr id="5" name="~PP772.WAV">
            <a:hlinkClick r:id="" action="ppaction://media"/>
          </p:cNvPr>
          <p:cNvPicPr>
            <a:picLocks noRot="1" noChangeAspect="1"/>
          </p:cNvPicPr>
          <p:nvPr>
            <a:wavAudioFile r:embed="rId1" name="~PP772.WAV"/>
          </p:nvPr>
        </p:nvPicPr>
        <p:blipFill>
          <a:blip r:embed="rId4"/>
          <a:stretch>
            <a:fillRect/>
          </a:stretch>
        </p:blipFill>
        <p:spPr>
          <a:xfrm>
            <a:off x="8702675" y="6416675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4973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287</Words>
  <Application>Microsoft Office PowerPoint</Application>
  <PresentationFormat>On-screen Show (4:3)</PresentationFormat>
  <Paragraphs>47</Paragraphs>
  <Slides>10</Slides>
  <Notes>0</Notes>
  <HiddenSlides>0</HiddenSlides>
  <MMClips>10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CONTENTS</vt:lpstr>
      <vt:lpstr>What is a gate?</vt:lpstr>
      <vt:lpstr>LOGIC GATES</vt:lpstr>
      <vt:lpstr>NOT Gate</vt:lpstr>
      <vt:lpstr>AND Gate</vt:lpstr>
      <vt:lpstr>OR Gate</vt:lpstr>
      <vt:lpstr>NAND and NOR Gates</vt:lpstr>
      <vt:lpstr>XOR Gate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tanu</cp:lastModifiedBy>
  <cp:revision>4</cp:revision>
  <dcterms:created xsi:type="dcterms:W3CDTF">2021-02-20T14:12:56Z</dcterms:created>
  <dcterms:modified xsi:type="dcterms:W3CDTF">2021-02-21T19:02:59Z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2016-11-26T00:00:00Z</vt:filetime>
  </property>
  <property fmtid="{D5CDD505-2E9C-101B-9397-08002B2CF9AE}" pid="3" name="Creator">
    <vt:lpwstr>pdftk 1.44 - www.pdftk.com</vt:lpwstr>
  </property>
  <property fmtid="{D5CDD505-2E9C-101B-9397-08002B2CF9AE}" pid="4" name="LastSaved">
    <vt:filetime>2021-02-20T00:00:00Z</vt:filetime>
  </property>
</Properties>
</file>